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314" r:id="rId2"/>
    <p:sldId id="319" r:id="rId3"/>
  </p:sldIdLst>
  <p:sldSz cx="49377600" cy="3291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ato" panose="020F0502020204030203" pitchFamily="34" charset="77"/>
      <p:regular r:id="rId11"/>
      <p:bold r:id="rId12"/>
      <p:italic r:id="rId13"/>
      <p:boldItalic r:id="rId14"/>
    </p:embeddedFont>
    <p:embeddedFont>
      <p:font typeface="Lato Black" panose="020F0A02020204030203" pitchFamily="34" charset="77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AF24AA-1166-40D1-8EF2-39F9776F5E37}">
          <p14:sldIdLst/>
        </p14:section>
        <p14:section name="Examples and Additional Information" id="{30D95EAC-7E2E-4299-BB43-DAA6949EC5B2}">
          <p14:sldIdLst>
            <p14:sldId id="314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F4EB"/>
    <a:srgbClr val="6D9D40"/>
    <a:srgbClr val="6D3E8A"/>
    <a:srgbClr val="71418F"/>
    <a:srgbClr val="C53219"/>
    <a:srgbClr val="110641"/>
    <a:srgbClr val="FFFFFF"/>
    <a:srgbClr val="004E60"/>
    <a:srgbClr val="CDCDCD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2381" autoAdjust="0"/>
  </p:normalViewPr>
  <p:slideViewPr>
    <p:cSldViewPr snapToGrid="0" showGuides="1">
      <p:cViewPr>
        <p:scale>
          <a:sx n="25" d="100"/>
          <a:sy n="25" d="100"/>
        </p:scale>
        <p:origin x="2008" y="104"/>
      </p:cViewPr>
      <p:guideLst>
        <p:guide pos="15576"/>
        <p:guide pos="6024"/>
        <p:guide pos="264"/>
        <p:guide pos="744"/>
        <p:guide orient="horz" pos="10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ymaws.com/www.ahepp.org/resource/resmgr/poster/noro_chart_all.pdf" TargetMode="External"/><Relationship Id="rId3" Type="http://schemas.openxmlformats.org/officeDocument/2006/relationships/hyperlink" Target="https://www.ahepp.org/resource/resmgr/poster/jitnoro2.pdf" TargetMode="External"/><Relationship Id="rId7" Type="http://schemas.openxmlformats.org/officeDocument/2006/relationships/hyperlink" Target="https://www.ahepp.org/resource/resmgr/poster/noro_chart_all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dn.ymaws.com/www.ahepp.org/resource/resmgr/poster/noro2.pdf" TargetMode="External"/><Relationship Id="rId5" Type="http://schemas.openxmlformats.org/officeDocument/2006/relationships/hyperlink" Target="https://www.ahepp.org/resource/resmgr/poster/noro2.pdf" TargetMode="External"/><Relationship Id="rId4" Type="http://schemas.openxmlformats.org/officeDocument/2006/relationships/hyperlink" Target="https://cdn.ymaws.com/www.ahepp.org/resource/resmgr/poster/jitnoro2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Norovirus JIT training tools referred to in the sample poster, click the links below.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Just in Time Training tool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dirty="0">
                <a:hlinkClick r:id="rId4"/>
              </a:rPr>
              <a:t>https://cdn.ymaws.com/www.ahepp.org/resource/resmgr/poster/jitnoro2.pdf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Incident Planning Guide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dirty="0">
                <a:hlinkClick r:id="rId6"/>
              </a:rPr>
              <a:t>https://cdn.ymaws.com/www.ahepp.org/resource/resmgr/poster/noro2.pdf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Incident Command Chart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dirty="0">
                <a:hlinkClick r:id="rId8"/>
              </a:rPr>
              <a:t>https://cdn.ymaws.com/www.ahepp.org/resource/resmgr/poster/noro_chart_all.pdf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B2D8F3C-B2F3-4AB8-8B87-2406F5CABFC4}"/>
              </a:ext>
            </a:extLst>
          </p:cNvPr>
          <p:cNvSpPr/>
          <p:nvPr/>
        </p:nvSpPr>
        <p:spPr>
          <a:xfrm>
            <a:off x="39141562" y="0"/>
            <a:ext cx="10236038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9F18E0-B977-4198-B326-5B54F8A133F2}"/>
              </a:ext>
            </a:extLst>
          </p:cNvPr>
          <p:cNvSpPr/>
          <p:nvPr/>
        </p:nvSpPr>
        <p:spPr>
          <a:xfrm>
            <a:off x="0" y="0"/>
            <a:ext cx="11863262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991018" y="2094383"/>
            <a:ext cx="25976634" cy="10767172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NOROVIRUS Just-in-Time </a:t>
            </a:r>
            <a:r>
              <a:rPr lang="en-US" sz="12500" dirty="0">
                <a:solidFill>
                  <a:schemeClr val="bg1"/>
                </a:solidFill>
                <a:latin typeface="Lato" panose="020B0604020202020204" charset="0"/>
                <a:ea typeface="Segoe UI Black" panose="020B0A02040204020203" pitchFamily="34" charset="0"/>
                <a:cs typeface="Segoe UI" panose="020B0502040204020203" pitchFamily="34" charset="0"/>
              </a:rPr>
              <a:t>training tool developed to improve response time and efficiency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010509" y="7572601"/>
            <a:ext cx="9563989" cy="212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INTRO: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Norovirus outbreaks have the ability to result in a surge of communicable patients in healthcare settings.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Just-In-Time (JIT) training materials help prepare responders for various aspects and tasks involved during an infectious disease outbreak response.</a:t>
            </a: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METHODS: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Published Hospital Incident Command System (HICS) guides were used to develop just-in-time training materials tailored for norovirus.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 just-in-time training tool tailored for norovirus was developed, including: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 scenario,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An incident planning guide, and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An incident response guide.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8329346" y="28402488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CDCDCD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20010311" y="28501422"/>
            <a:ext cx="807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6936172" y="29408785"/>
            <a:ext cx="1297464" cy="0"/>
          </a:xfrm>
          <a:prstGeom prst="straightConnector1">
            <a:avLst/>
          </a:prstGeom>
          <a:ln w="666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CCE3E32-C34C-4DD7-9183-0710D22C5A3C}"/>
              </a:ext>
            </a:extLst>
          </p:cNvPr>
          <p:cNvGrpSpPr/>
          <p:nvPr/>
        </p:nvGrpSpPr>
        <p:grpSpPr>
          <a:xfrm>
            <a:off x="1142651" y="6087940"/>
            <a:ext cx="1670876" cy="1590801"/>
            <a:chOff x="1169537" y="3212650"/>
            <a:chExt cx="1670876" cy="15908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3A7B10-D6D9-4BF7-9A8B-B3113FDC3D80}"/>
                </a:ext>
              </a:extLst>
            </p:cNvPr>
            <p:cNvSpPr/>
            <p:nvPr/>
          </p:nvSpPr>
          <p:spPr>
            <a:xfrm>
              <a:off x="1169537" y="3212650"/>
              <a:ext cx="1670876" cy="159080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1568455" y="3652878"/>
              <a:ext cx="794104" cy="738508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bg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2987437" y="5955932"/>
            <a:ext cx="7898444" cy="1486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Kristine Sanger, BS, MT (ASCP)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1022513" y="1085789"/>
            <a:ext cx="8540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Segoe UI" panose="020B0502040204020203" pitchFamily="34" charset="0"/>
              </a:rPr>
              <a:t>Norovirus Outbreak Made Easy? </a:t>
            </a:r>
            <a:b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  <a:t>Utilizing incident command tactics for infectious disease outbreak responses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469FA09-6407-4240-A302-A9681C46F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9201" y="27597921"/>
            <a:ext cx="3783061" cy="3783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D3619-CC2B-4406-AB3A-B6C11FBF1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421" y="12861555"/>
            <a:ext cx="16150758" cy="10767171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2B0A7FF-4D24-4F3B-8A7E-91D1F923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777" y="29810522"/>
            <a:ext cx="5369605" cy="23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39436228-80B8-4706-AA7B-C132CF20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28" y="26497672"/>
            <a:ext cx="4347502" cy="24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8967E177-B759-4606-903A-5E30E4B7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989" y="23134616"/>
            <a:ext cx="9439183" cy="24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36E75C-6E42-479F-96C7-1CE6C68C4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24473" y="1085790"/>
            <a:ext cx="10409918" cy="206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337190-7FBA-4F6B-9051-E9806D8DA5B0}"/>
              </a:ext>
            </a:extLst>
          </p:cNvPr>
          <p:cNvSpPr txBox="1"/>
          <p:nvPr/>
        </p:nvSpPr>
        <p:spPr>
          <a:xfrm>
            <a:off x="0" y="1537148"/>
            <a:ext cx="49377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chemeClr val="bg1"/>
                </a:solidFill>
              </a:rPr>
              <a:t>Lessons Learned/Summary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C7B0E-CE5C-46DB-9035-B20A6DC4E918}"/>
              </a:ext>
            </a:extLst>
          </p:cNvPr>
          <p:cNvSpPr txBox="1"/>
          <p:nvPr/>
        </p:nvSpPr>
        <p:spPr>
          <a:xfrm>
            <a:off x="1402080" y="9448800"/>
            <a:ext cx="47548800" cy="1778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13800" dirty="0">
                <a:solidFill>
                  <a:schemeClr val="bg1"/>
                </a:solidFill>
                <a:cs typeface="Segoe UI" panose="020B0502040204020203" pitchFamily="34" charset="0"/>
              </a:rPr>
              <a:t>A just-in-time training tool tailored for norovirus was developed, including:</a:t>
            </a:r>
          </a:p>
          <a:p>
            <a:pPr marL="4229100" lvl="8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600">
                <a:solidFill>
                  <a:schemeClr val="bg1"/>
                </a:solidFill>
                <a:cs typeface="Segoe UI" panose="020B0502040204020203" pitchFamily="34" charset="0"/>
              </a:rPr>
              <a:t>A scenario</a:t>
            </a:r>
            <a:endParaRPr lang="en-US" sz="166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4229100" lvl="8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600" dirty="0">
                <a:solidFill>
                  <a:schemeClr val="bg1"/>
                </a:solidFill>
                <a:cs typeface="Segoe UI" panose="020B0502040204020203" pitchFamily="34" charset="0"/>
              </a:rPr>
              <a:t>An incident planning guide</a:t>
            </a:r>
          </a:p>
          <a:p>
            <a:pPr marL="4229100" lvl="8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600" dirty="0">
                <a:solidFill>
                  <a:schemeClr val="bg1"/>
                </a:solidFill>
                <a:cs typeface="Segoe UI" panose="020B0502040204020203" pitchFamily="34" charset="0"/>
              </a:rPr>
              <a:t>An incident response guide</a:t>
            </a:r>
          </a:p>
          <a:p>
            <a:pPr marL="2514600" lvl="3" indent="-1143000">
              <a:buFont typeface="Wingdings" panose="05000000000000000000" pitchFamily="2" charset="2"/>
              <a:buChar char="Ø"/>
            </a:pPr>
            <a:endParaRPr lang="en-US" sz="13800" dirty="0">
              <a:solidFill>
                <a:schemeClr val="bg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13800" dirty="0">
                <a:solidFill>
                  <a:schemeClr val="bg1"/>
                </a:solidFill>
              </a:rPr>
              <a:t>Questions? Reach out to </a:t>
            </a:r>
            <a:r>
              <a:rPr lang="en-US" sz="13800" u="sng" dirty="0">
                <a:solidFill>
                  <a:srgbClr val="34F4EB"/>
                </a:solidFill>
              </a:rPr>
              <a:t>your contact info here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6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282</Words>
  <Application>Microsoft Macintosh PowerPoint</Application>
  <PresentationFormat>Custom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Lato Black</vt:lpstr>
      <vt:lpstr>Calibri Light</vt:lpstr>
      <vt:lpstr>Calibri</vt:lpstr>
      <vt:lpstr>Lato</vt:lpstr>
      <vt:lpstr>Wingdings</vt:lpstr>
      <vt:lpstr>Arial</vt:lpstr>
      <vt:lpstr>Office Theme</vt:lpstr>
      <vt:lpstr>NOROVIRUS Just-in-Time training tool developed to improve response time and efficiency.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AHEPP</dc:creator>
  <cp:lastModifiedBy>Sanger, Kristine K</cp:lastModifiedBy>
  <cp:revision>103</cp:revision>
  <dcterms:created xsi:type="dcterms:W3CDTF">2019-07-02T13:39:34Z</dcterms:created>
  <dcterms:modified xsi:type="dcterms:W3CDTF">2021-01-06T18:10:18Z</dcterms:modified>
</cp:coreProperties>
</file>